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0"/>
    <p:restoredTop sz="94710"/>
  </p:normalViewPr>
  <p:slideViewPr>
    <p:cSldViewPr snapToGrid="0" snapToObjects="1">
      <p:cViewPr varScale="1">
        <p:scale>
          <a:sx n="107" d="100"/>
          <a:sy n="107" d="100"/>
        </p:scale>
        <p:origin x="16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21145-F2A6-F844-89AF-4DFD601AFEEE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350D6-DD9A-8149-AC10-DCB2D52D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5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50D6-DD9A-8149-AC10-DCB2D52DB2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4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50D6-DD9A-8149-AC10-DCB2D52DB2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78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887D-E7C7-F04A-829F-AC47890B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7A636-BADB-2B48-8035-22FFF1F82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5421-73F7-6043-A7BE-BD7CA941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2AFD9-8FB3-714B-BC4D-07206A2A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12045-7FE5-AB4E-B112-2FB5FC5A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40C9-4DC1-A84B-9C4E-90A900FC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956A5-99C6-924E-9D98-A5743411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E49B-D8FF-9D45-BBC9-69D64813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676A6-79B7-0F4A-97AE-528BE5F9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6680-EF25-E243-9228-D138B5B7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8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FE280-D1F5-8244-A2D0-471D3F302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030D3-2CC6-954D-9724-7B6B6576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1B8B-69EC-6341-9A23-B4524B1E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9C7E-C6CA-DD4C-B2AD-A357E21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C771-AA75-6A4E-9692-C3A9066A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C282-2D01-E446-B253-2A3A1BC2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F744-1282-C442-BDAE-6CED5FF2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278-9781-C04B-8B8B-889971D3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23EE3-E65A-0345-B538-6AEBB2F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A02ED-1E4B-4548-849B-CA6C1B69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EDC6-FBF3-814F-BD93-C88A1894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7C0EA-FFFC-B64D-9A62-E8311113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6E05-E9E9-644B-80DC-F4728AD4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0F8-B437-5644-BEDE-70B04E5A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9AAF4-4032-384A-94A0-7FD3202F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AA2A-E713-344D-BDAA-4D826B9B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BD43B-80A1-B24C-9E95-A4F15889B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2ED38-D33F-D842-B30E-A3DA1731B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C6180-2BDC-074A-BE18-15A85499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2559D-E585-424A-B152-B1B9076A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A02C0-29C8-C844-935C-EEA46C1C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BEFC-7E97-CD45-8B2E-45901E8E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1020D-9DA0-F741-86DA-D0CE6C8E3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E0989-4532-6446-8CA0-12C3138A4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98A13-ECE7-F446-909D-556D8AA2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8815E-363F-6741-BFDC-79864DCD0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39C66-ED19-084D-8F21-2CFB20EE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F1A40-68C4-F648-B594-CCF20D05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A03F3-F17B-6547-8F3F-A0AD33F7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6681-AD70-754F-909C-6AFFDEF3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1A81C-4765-6042-A639-1E33E298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628B-1179-DA48-82C4-3431156F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07783-55AE-C549-8516-ACCA4F24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D8AC8-7EAA-D648-8052-EA72FA23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E5138-7D45-8C41-A76B-BA2FC7FA2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793E9-123C-7040-9041-BFA3A206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B788-F2E7-414D-B42A-8F76E9B8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2DBF4-D56B-F642-85E8-EA0505CF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98EA-9673-F64E-A165-E86972E0F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9DB8-51E9-2E42-8D8F-629EDF44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1C56B-D338-A243-ACD3-96782F10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C9BBE-ECB5-C940-B658-838FAA6E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6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0844-259A-BF4D-ABC0-55348D9C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B7DD6-3D56-414F-9615-79381A662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6DE8D-9D89-D64A-BEAB-4541310D5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BE6C8-4898-EC4A-8114-8418C179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94E3-7E22-D045-99A9-C428531F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62FE6-949E-B74E-9BDC-1F14ABDE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1A58D-9F10-5343-85D4-95A91E73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24A11-1B8D-1D49-866F-B171D381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0B85-0BDE-A746-B248-9AE71C2F5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BB38D-55AA-5C45-83ED-5EFC558A4DE4}" type="datetimeFigureOut">
              <a:rPr lang="en-US" smtClean="0"/>
              <a:t>9/12/21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B99B7-44A7-3C4B-9AE8-36632C5BD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0E92-FA8F-424F-AB79-1C4EFE995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1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8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9.wdp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tiff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microsoft.com/office/2007/relationships/hdphoto" Target="../media/hdphoto10.wdp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tiff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microsoft.com/office/2007/relationships/hdphoto" Target="../media/hdphoto13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5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9.wdp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4.png"/><Relationship Id="rId4" Type="http://schemas.microsoft.com/office/2007/relationships/hdphoto" Target="../media/hdphoto9.wdp"/><Relationship Id="rId9" Type="http://schemas.openxmlformats.org/officeDocument/2006/relationships/image" Target="../media/image63.tiff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5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5.wdp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5.wdp"/><Relationship Id="rId5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15.wdp"/><Relationship Id="rId5" Type="http://schemas.openxmlformats.org/officeDocument/2006/relationships/image" Target="../media/image4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79280F-9E44-F246-AAE9-C21F58FF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92B73-4D23-8349-82A3-1FF9B76524B6}"/>
              </a:ext>
            </a:extLst>
          </p:cNvPr>
          <p:cNvSpPr txBox="1"/>
          <p:nvPr/>
        </p:nvSpPr>
        <p:spPr>
          <a:xfrm>
            <a:off x="445430" y="2767280"/>
            <a:ext cx="3847528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LISTENING TO</a:t>
            </a:r>
          </a:p>
          <a:p>
            <a:r>
              <a:rPr lang="en-US" sz="3700" b="1" dirty="0">
                <a:solidFill>
                  <a:schemeClr val="bg1"/>
                </a:solidFill>
                <a:latin typeface="Montserrat" pitchFamily="2" charset="77"/>
              </a:rPr>
              <a:t>DARK MATTER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AE693-C6C4-2E48-A786-2E65FFFCC404}"/>
              </a:ext>
            </a:extLst>
          </p:cNvPr>
          <p:cNvCxnSpPr>
            <a:cxnSpLocks/>
          </p:cNvCxnSpPr>
          <p:nvPr/>
        </p:nvCxnSpPr>
        <p:spPr>
          <a:xfrm>
            <a:off x="5062330" y="3405916"/>
            <a:ext cx="7220286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7D106AA-62B6-364B-947A-8B181137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38" y="3452084"/>
            <a:ext cx="32321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898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PARTICLES?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EFBC0E-C342-4045-9DF2-8112627460BC}"/>
              </a:ext>
            </a:extLst>
          </p:cNvPr>
          <p:cNvCxnSpPr>
            <a:cxnSpLocks/>
          </p:cNvCxnSpPr>
          <p:nvPr/>
        </p:nvCxnSpPr>
        <p:spPr>
          <a:xfrm>
            <a:off x="4800600" y="-2176063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>
            <a:extLst>
              <a:ext uri="{FF2B5EF4-FFF2-40B4-BE49-F238E27FC236}">
                <a16:creationId xmlns:a16="http://schemas.microsoft.com/office/drawing/2014/main" id="{A8B308FC-0749-3740-9AA3-08622139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3063696"/>
            <a:ext cx="5505992" cy="55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F30509-8DEC-8748-98AF-3C04B1811A25}"/>
              </a:ext>
            </a:extLst>
          </p:cNvPr>
          <p:cNvSpPr txBox="1"/>
          <p:nvPr/>
        </p:nvSpPr>
        <p:spPr>
          <a:xfrm>
            <a:off x="326327" y="1884397"/>
            <a:ext cx="3501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STEP 2: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ENERGY DEPOSITED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48CE15-1E61-2F46-94DD-1CA6480A9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10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6354" y="241971"/>
            <a:ext cx="5819346" cy="5851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17A79-DF1A-FF4F-BE98-E7CB5C935567}"/>
              </a:ext>
            </a:extLst>
          </p:cNvPr>
          <p:cNvSpPr/>
          <p:nvPr/>
        </p:nvSpPr>
        <p:spPr>
          <a:xfrm>
            <a:off x="6096000" y="638946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  <a:latin typeface="Montserrat" pitchFamily="2" charset="77"/>
              </a:rPr>
              <a:t>Green, Dan</a:t>
            </a:r>
            <a:r>
              <a:rPr lang="en-US" sz="800" dirty="0">
                <a:solidFill>
                  <a:schemeClr val="bg1"/>
                </a:solidFill>
                <a:latin typeface="Montserrat" pitchFamily="2" charset="77"/>
              </a:rPr>
              <a:t>. </a:t>
            </a:r>
            <a:r>
              <a:rPr lang="en-US" sz="800" i="1" dirty="0">
                <a:solidFill>
                  <a:schemeClr val="bg1"/>
                </a:solidFill>
                <a:latin typeface="Montserrat" pitchFamily="2" charset="77"/>
              </a:rPr>
              <a:t>The Physics of Particle Detectors </a:t>
            </a:r>
            <a:r>
              <a:rPr lang="en-US" sz="800" dirty="0">
                <a:solidFill>
                  <a:schemeClr val="bg1"/>
                </a:solidFill>
                <a:latin typeface="Montserrat" pitchFamily="2" charset="77"/>
              </a:rPr>
              <a:t>(Cambridge Monographs on Particle Physics, Nuclear Physics and Cosmology). United Kingdom, Cambridge University Press, 2000.</a:t>
            </a:r>
          </a:p>
        </p:txBody>
      </p:sp>
    </p:spTree>
    <p:extLst>
      <p:ext uri="{BB962C8B-B14F-4D97-AF65-F5344CB8AC3E}">
        <p14:creationId xmlns:p14="http://schemas.microsoft.com/office/powerpoint/2010/main" val="2591948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8" name="Picture 12">
            <a:extLst>
              <a:ext uri="{FF2B5EF4-FFF2-40B4-BE49-F238E27FC236}">
                <a16:creationId xmlns:a16="http://schemas.microsoft.com/office/drawing/2014/main" id="{1827672B-8407-DC4E-957D-D82A3A0F7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494947" y="-473460"/>
            <a:ext cx="7183179" cy="718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898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PARTICLES?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EFBC0E-C342-4045-9DF2-8112627460BC}"/>
              </a:ext>
            </a:extLst>
          </p:cNvPr>
          <p:cNvCxnSpPr>
            <a:cxnSpLocks/>
          </p:cNvCxnSpPr>
          <p:nvPr/>
        </p:nvCxnSpPr>
        <p:spPr>
          <a:xfrm>
            <a:off x="4800600" y="-2176063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7F30509-8DEC-8748-98AF-3C04B1811A25}"/>
              </a:ext>
            </a:extLst>
          </p:cNvPr>
          <p:cNvSpPr txBox="1"/>
          <p:nvPr/>
        </p:nvSpPr>
        <p:spPr>
          <a:xfrm>
            <a:off x="326327" y="1884397"/>
            <a:ext cx="3988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STEP 3: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SPATIAL DISTRIBUTION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C0B125A6-FF42-B747-89FB-7E4F9265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6" y="3600980"/>
            <a:ext cx="3578086" cy="7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D209F4-018C-BB47-B2A8-5DCA0CC9B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32" y="3044863"/>
            <a:ext cx="5042890" cy="1169113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7739CA45-B718-F74E-9FAE-BD2E9083C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63396" y="4975231"/>
            <a:ext cx="6187742" cy="60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835523-38A2-2D45-AA81-A67074369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 flipH="1">
            <a:off x="185572" y="5304700"/>
            <a:ext cx="6743389" cy="4786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6C3128-AED7-AF43-BA6E-E28465934CD9}"/>
              </a:ext>
            </a:extLst>
          </p:cNvPr>
          <p:cNvSpPr/>
          <p:nvPr/>
        </p:nvSpPr>
        <p:spPr>
          <a:xfrm>
            <a:off x="9246026" y="6349656"/>
            <a:ext cx="1676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  <a:latin typeface="Montserrat" pitchFamily="2" charset="77"/>
              </a:rPr>
              <a:t>Red &gt; 0, Blue &lt;0, Alpha: |</a:t>
            </a:r>
            <a:r>
              <a:rPr lang="el-GR" sz="800" b="1" dirty="0">
                <a:solidFill>
                  <a:schemeClr val="bg1"/>
                </a:solidFill>
                <a:latin typeface="Montserrat" pitchFamily="2" charset="77"/>
              </a:rPr>
              <a:t>ε</a:t>
            </a:r>
            <a:r>
              <a:rPr lang="en-US" sz="800" b="1" dirty="0">
                <a:solidFill>
                  <a:schemeClr val="bg1"/>
                </a:solidFill>
                <a:latin typeface="Montserrat" pitchFamily="2" charset="77"/>
              </a:rPr>
              <a:t>|</a:t>
            </a:r>
            <a:endParaRPr lang="en-US" sz="8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6500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5" y="2932642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93072-DBCD-F14A-83D7-C711E076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12" y="3157416"/>
            <a:ext cx="6642100" cy="33909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DB7FB17-43BA-A44F-B699-592DF272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5" y="2932642"/>
            <a:ext cx="4730573" cy="9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791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PHONONS?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096000" y="-2151106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EFBC0E-C342-4045-9DF2-8112627460BC}"/>
              </a:ext>
            </a:extLst>
          </p:cNvPr>
          <p:cNvCxnSpPr>
            <a:cxnSpLocks/>
          </p:cNvCxnSpPr>
          <p:nvPr/>
        </p:nvCxnSpPr>
        <p:spPr>
          <a:xfrm>
            <a:off x="4800600" y="6345637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39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5" y="2932642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3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latin typeface="Montserrat" pitchFamily="2" charset="77"/>
              </a:rPr>
              <a:t>STUDY PHONON DECAY?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096000" y="-5375189"/>
            <a:ext cx="0" cy="6974846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3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5" y="2932642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3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SPHERICAL HARMONICS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9197547" y="3471705"/>
            <a:ext cx="10412626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66762B-BDED-5948-97EF-D56AF57EAF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20554978">
            <a:off x="5108427" y="4333236"/>
            <a:ext cx="6609664" cy="37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156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SPHERICAL HARMONICS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-2014151" y="3471705"/>
            <a:ext cx="3299254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03F31C9-E9CE-734E-9DE9-B253114A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2179554" y="2823359"/>
            <a:ext cx="4998154" cy="129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EE5550-22D9-7C47-888D-B3ECB13DF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359" y="4341323"/>
            <a:ext cx="1634404" cy="1656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D1ED25-F71D-B849-AB16-93876FF386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6325" y="2560081"/>
            <a:ext cx="1371428" cy="1189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BC7B6-3FAE-E449-83D3-D33FDF5257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8022" y="4188012"/>
            <a:ext cx="128270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A43D8-ADCA-1F47-A3E9-365018C23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7708" y="940434"/>
            <a:ext cx="3706310" cy="2083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B7C35E-4D32-F74A-9154-5A2273F50A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1173" y="1617891"/>
            <a:ext cx="1219200" cy="153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85EFF8-BA08-AD4A-9C63-AC4D118B4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0773" y="3965989"/>
            <a:ext cx="3295993" cy="20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686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>
            <a:extLst>
              <a:ext uri="{FF2B5EF4-FFF2-40B4-BE49-F238E27FC236}">
                <a16:creationId xmlns:a16="http://schemas.microsoft.com/office/drawing/2014/main" id="{9173E992-1E07-874D-B40E-72200121A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5"/>
          <a:stretch/>
        </p:blipFill>
        <p:spPr bwMode="auto">
          <a:xfrm>
            <a:off x="5308600" y="3941806"/>
            <a:ext cx="6606746" cy="264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>
            <a:extLst>
              <a:ext uri="{FF2B5EF4-FFF2-40B4-BE49-F238E27FC236}">
                <a16:creationId xmlns:a16="http://schemas.microsoft.com/office/drawing/2014/main" id="{BB86749D-7B65-6546-97EB-52CECEAAD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972824"/>
            <a:ext cx="6606746" cy="295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192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UNDERDAMPED REGIME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-2014151" y="3471705"/>
            <a:ext cx="3299254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BBA105-A88D-7C4F-AF8A-02F4021DD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346" y="309684"/>
            <a:ext cx="1798400" cy="675497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B74D9562-C57A-5E4D-82BE-7F23E715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26" y="1675514"/>
            <a:ext cx="6353022" cy="403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A6939919-30FA-D345-B29E-41C158116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45" y="3008086"/>
            <a:ext cx="3011285" cy="8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41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OVERDAMPED REGIME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-2014151" y="3471705"/>
            <a:ext cx="3299254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BBA105-A88D-7C4F-AF8A-02F4021D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97038" y="309684"/>
            <a:ext cx="2391402" cy="1012489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B74D9562-C57A-5E4D-82BE-7F23E715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341526" y="1718941"/>
            <a:ext cx="6353022" cy="395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6D94890B-7456-384B-BBFB-98DFBBF1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94" y="3064481"/>
            <a:ext cx="3441995" cy="76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>
            <a:extLst>
              <a:ext uri="{FF2B5EF4-FFF2-40B4-BE49-F238E27FC236}">
                <a16:creationId xmlns:a16="http://schemas.microsoft.com/office/drawing/2014/main" id="{CB14AE29-58AD-C640-B2DA-50269570A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564" y="4158199"/>
            <a:ext cx="1133352" cy="24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58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5" y="2932642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3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SPHERICAL HARMONICS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9197547" y="3471705"/>
            <a:ext cx="10412626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866762B-BDED-5948-97EF-D56AF57EAFE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20554978">
            <a:off x="5108427" y="4333236"/>
            <a:ext cx="6609664" cy="37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48699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99" y="2926693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FUNDAMENTAL SOLUTION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V="1">
            <a:off x="6096000" y="4769708"/>
            <a:ext cx="0" cy="9465277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4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-4399734" y="3405916"/>
            <a:ext cx="7220286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3347657" y="2767280"/>
            <a:ext cx="396134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BUT...</a:t>
            </a:r>
          </a:p>
          <a:p>
            <a:r>
              <a:rPr lang="en-US" sz="3700" b="1" dirty="0">
                <a:solidFill>
                  <a:schemeClr val="bg1"/>
                </a:solidFill>
                <a:latin typeface="Montserrat" pitchFamily="2" charset="77"/>
              </a:rPr>
              <a:t>WHY BOTHER?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074867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FUNDAMENTAL SOLUTION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V="1">
            <a:off x="6096000" y="-8118387"/>
            <a:ext cx="0" cy="9259068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>
            <a:extLst>
              <a:ext uri="{FF2B5EF4-FFF2-40B4-BE49-F238E27FC236}">
                <a16:creationId xmlns:a16="http://schemas.microsoft.com/office/drawing/2014/main" id="{D8130752-742A-D846-A422-E9719505B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26" y="2674946"/>
            <a:ext cx="6829167" cy="150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A91A9AB-6FF1-EA42-B95A-C21393049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098" y="6858000"/>
            <a:ext cx="9523562" cy="1778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09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-3.6310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FUNDAMENTAL SOLUTION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V="1">
            <a:off x="6096000" y="-8118387"/>
            <a:ext cx="0" cy="9259068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487297D-ED66-EF4A-9FC8-460DDE55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36" y="2905872"/>
            <a:ext cx="9183127" cy="104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2A883E-6FD9-7E44-8EF3-156A4D095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521" y="4467339"/>
            <a:ext cx="2945265" cy="1249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D22C09-1294-5940-95E6-D280B55E4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854" y="1219729"/>
            <a:ext cx="3112813" cy="1287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117EC-292E-5B42-93D0-384A4499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678145">
            <a:off x="8886682" y="1863383"/>
            <a:ext cx="2032108" cy="1287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517A38-3857-D846-B661-793FD210D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739" y="3802580"/>
            <a:ext cx="1734206" cy="13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4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645DBC-4629-1042-B217-530688861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898" y="1446575"/>
            <a:ext cx="7108616" cy="612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STUDY</a:t>
            </a:r>
          </a:p>
          <a:p>
            <a:r>
              <a:rPr lang="en-US" sz="2400" b="1" dirty="0">
                <a:latin typeface="Montserrat" pitchFamily="2" charset="77"/>
              </a:rPr>
              <a:t>FUNDAMENTAL SOLUTION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V="1">
            <a:off x="6096000" y="-8118387"/>
            <a:ext cx="0" cy="9259068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0" name="Picture 4">
            <a:extLst>
              <a:ext uri="{FF2B5EF4-FFF2-40B4-BE49-F238E27FC236}">
                <a16:creationId xmlns:a16="http://schemas.microsoft.com/office/drawing/2014/main" id="{3487297D-ED66-EF4A-9FC8-460DDE55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69" y="1310040"/>
            <a:ext cx="5774662" cy="65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4E07F3-4ED7-EA43-831C-BF0400F57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5246" y="4495964"/>
            <a:ext cx="4343400" cy="229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8FD4C7-34A9-2048-B40E-F97F6E747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058" y="3210016"/>
            <a:ext cx="991516" cy="657922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128F495-09CB-1A46-8818-F5DEC6278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4881355" y="1510970"/>
            <a:ext cx="2426406" cy="24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204945-6969-1647-9B0B-36A996EDB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1340440" y="3425741"/>
            <a:ext cx="9508236" cy="74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559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99" y="2926693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2690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WE DESCRIBED</a:t>
            </a:r>
          </a:p>
          <a:p>
            <a:r>
              <a:rPr lang="en-US" sz="2400" b="1" dirty="0">
                <a:latin typeface="Montserrat" pitchFamily="2" charset="77"/>
              </a:rPr>
              <a:t>NOW WHAT?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V="1">
            <a:off x="6096000" y="4769708"/>
            <a:ext cx="0" cy="9465277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377298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7E8D6E31-A654-5E44-9F13-F9605566E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699" y="2926693"/>
            <a:ext cx="5840602" cy="100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NOW WHAT?</a:t>
            </a:r>
          </a:p>
          <a:p>
            <a:r>
              <a:rPr lang="en-US" sz="2400" b="1" dirty="0">
                <a:latin typeface="Montserrat" pitchFamily="2" charset="77"/>
              </a:rPr>
              <a:t>NUMERICAL ESTIMATION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-7176889" y="3428999"/>
            <a:ext cx="8907780" cy="1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8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_animation_V3" descr="3D_animation_V3">
            <a:hlinkClick r:id="" action="ppaction://media"/>
            <a:extLst>
              <a:ext uri="{FF2B5EF4-FFF2-40B4-BE49-F238E27FC236}">
                <a16:creationId xmlns:a16="http://schemas.microsoft.com/office/drawing/2014/main" id="{CC9F872D-CEA8-0445-884E-51245AA69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13719"/>
            <a:ext cx="6096000" cy="609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NUMERICAL ESTIMATION</a:t>
            </a:r>
          </a:p>
          <a:p>
            <a:r>
              <a:rPr lang="en-US" sz="2400" b="1" dirty="0">
                <a:latin typeface="Montserrat" pitchFamily="2" charset="77"/>
              </a:rPr>
              <a:t>WHAT’S TO COME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680200" y="3429000"/>
            <a:ext cx="1277239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E8E701-2EDC-1E4F-A5B0-D627D5D5E08C}"/>
              </a:ext>
            </a:extLst>
          </p:cNvPr>
          <p:cNvSpPr txBox="1"/>
          <p:nvPr/>
        </p:nvSpPr>
        <p:spPr>
          <a:xfrm>
            <a:off x="6921500" y="2284419"/>
            <a:ext cx="48387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ACKNOWLEDGMENTS</a:t>
            </a:r>
          </a:p>
          <a:p>
            <a:endParaRPr lang="en-US" sz="500" b="1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Professor Francesco </a:t>
            </a:r>
            <a:r>
              <a:rPr lang="en-US" dirty="0" err="1">
                <a:latin typeface="Montserrat" pitchFamily="2" charset="77"/>
              </a:rPr>
              <a:t>Arneodo</a:t>
            </a:r>
            <a:r>
              <a:rPr lang="en-US" dirty="0">
                <a:latin typeface="Montserrat" pitchFamily="2" charset="77"/>
              </a:rPr>
              <a:t> (NYUAD)</a:t>
            </a:r>
          </a:p>
          <a:p>
            <a:r>
              <a:rPr lang="en-US" dirty="0">
                <a:latin typeface="Montserrat" pitchFamily="2" charset="77"/>
              </a:rPr>
              <a:t>Dr. Laura </a:t>
            </a:r>
            <a:r>
              <a:rPr lang="en-US" dirty="0" err="1">
                <a:latin typeface="Montserrat" pitchFamily="2" charset="77"/>
              </a:rPr>
              <a:t>Manenti</a:t>
            </a:r>
            <a:r>
              <a:rPr lang="en-US" dirty="0">
                <a:latin typeface="Montserrat" pitchFamily="2" charset="77"/>
              </a:rPr>
              <a:t> (NYUAD)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Professor John Learned (UHM)</a:t>
            </a:r>
          </a:p>
          <a:p>
            <a:r>
              <a:rPr lang="en-US" dirty="0">
                <a:latin typeface="Montserrat" pitchFamily="2" charset="77"/>
              </a:rPr>
              <a:t>Dr. Mario Motta (CALTECH)</a:t>
            </a:r>
          </a:p>
          <a:p>
            <a:r>
              <a:rPr lang="en-US" dirty="0">
                <a:latin typeface="Montserrat" pitchFamily="2" charset="77"/>
              </a:rPr>
              <a:t>Professor Elena Beretta (NYUAD)</a:t>
            </a:r>
          </a:p>
          <a:p>
            <a:r>
              <a:rPr lang="en-US" dirty="0">
                <a:latin typeface="Montserrat" pitchFamily="2" charset="77"/>
              </a:rPr>
              <a:t>Professor Francesco </a:t>
            </a:r>
            <a:r>
              <a:rPr lang="en-US" dirty="0" err="1">
                <a:latin typeface="Montserrat" pitchFamily="2" charset="77"/>
              </a:rPr>
              <a:t>Paparella</a:t>
            </a:r>
            <a:r>
              <a:rPr lang="en-US" dirty="0">
                <a:latin typeface="Montserrat" pitchFamily="2" charset="77"/>
              </a:rPr>
              <a:t> (NYUAD)</a:t>
            </a:r>
          </a:p>
          <a:p>
            <a:r>
              <a:rPr lang="en-US" dirty="0">
                <a:latin typeface="Montserrat" pitchFamily="2" charset="77"/>
              </a:rPr>
              <a:t>Lucas Sletten (UCB)</a:t>
            </a:r>
          </a:p>
        </p:txBody>
      </p:sp>
    </p:spTree>
    <p:extLst>
      <p:ext uri="{BB962C8B-B14F-4D97-AF65-F5344CB8AC3E}">
        <p14:creationId xmlns:p14="http://schemas.microsoft.com/office/powerpoint/2010/main" val="21134587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mation4 copy" descr="animation4 copy">
            <a:hlinkClick r:id="" action="ppaction://media"/>
            <a:extLst>
              <a:ext uri="{FF2B5EF4-FFF2-40B4-BE49-F238E27FC236}">
                <a16:creationId xmlns:a16="http://schemas.microsoft.com/office/drawing/2014/main" id="{B9E41086-7E25-CD41-80F1-AD7840681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62538"/>
            <a:ext cx="6464542" cy="5387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NUMERICAL ESTIMATION</a:t>
            </a:r>
          </a:p>
          <a:p>
            <a:r>
              <a:rPr lang="en-US" sz="2400" b="1" dirty="0">
                <a:latin typeface="Montserrat" pitchFamily="2" charset="77"/>
              </a:rPr>
              <a:t>WHAT’S TO COME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C39AF-4ED7-274C-B10A-9970D52CFAE7}"/>
              </a:ext>
            </a:extLst>
          </p:cNvPr>
          <p:cNvCxnSpPr>
            <a:cxnSpLocks/>
          </p:cNvCxnSpPr>
          <p:nvPr/>
        </p:nvCxnSpPr>
        <p:spPr>
          <a:xfrm>
            <a:off x="6680200" y="3429000"/>
            <a:ext cx="1277239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052918-7D7F-8044-AD11-AEA0952764BA}"/>
              </a:ext>
            </a:extLst>
          </p:cNvPr>
          <p:cNvSpPr txBox="1"/>
          <p:nvPr/>
        </p:nvSpPr>
        <p:spPr>
          <a:xfrm>
            <a:off x="7086600" y="2782669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7012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543056-2BFF-C34B-B286-F7B499543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739" y="383736"/>
            <a:ext cx="8713729" cy="5506131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-8189843" y="3405916"/>
            <a:ext cx="11010395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3377D-27B9-884F-BF85-20BE8460DCB7}"/>
              </a:ext>
            </a:extLst>
          </p:cNvPr>
          <p:cNvSpPr txBox="1"/>
          <p:nvPr/>
        </p:nvSpPr>
        <p:spPr>
          <a:xfrm>
            <a:off x="6997155" y="6248930"/>
            <a:ext cx="4886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 err="1">
                <a:latin typeface="Montserrat" pitchFamily="2" charset="77"/>
              </a:rPr>
              <a:t>Aprile</a:t>
            </a:r>
            <a:r>
              <a:rPr lang="en-US" sz="800" b="1" dirty="0">
                <a:latin typeface="Montserrat" pitchFamily="2" charset="77"/>
              </a:rPr>
              <a:t>, E. et al.</a:t>
            </a:r>
            <a:r>
              <a:rPr lang="en-US" sz="800" dirty="0">
                <a:latin typeface="Montserrat" pitchFamily="2" charset="77"/>
              </a:rPr>
              <a:t>, “XENON1T dark matter data analysis: Signal reconstruction, calibration, and event selection”, </a:t>
            </a:r>
            <a:r>
              <a:rPr lang="en-US" sz="800" i="1" dirty="0">
                <a:latin typeface="Montserrat" pitchFamily="2" charset="77"/>
              </a:rPr>
              <a:t>Physical Review D</a:t>
            </a:r>
            <a:r>
              <a:rPr lang="en-US" sz="800" dirty="0">
                <a:latin typeface="Montserrat" pitchFamily="2" charset="77"/>
              </a:rPr>
              <a:t>, vol. 100, no. 5, 2019. doi:10.1103/PhysRevD.100.052014.</a:t>
            </a:r>
          </a:p>
        </p:txBody>
      </p:sp>
    </p:spTree>
    <p:extLst>
      <p:ext uri="{BB962C8B-B14F-4D97-AF65-F5344CB8AC3E}">
        <p14:creationId xmlns:p14="http://schemas.microsoft.com/office/powerpoint/2010/main" val="194790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6096000" y="-8534400"/>
            <a:ext cx="0" cy="1045210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6313C-FC23-1648-AE81-02098168CF63}"/>
              </a:ext>
            </a:extLst>
          </p:cNvPr>
          <p:cNvSpPr txBox="1"/>
          <p:nvPr/>
        </p:nvSpPr>
        <p:spPr>
          <a:xfrm>
            <a:off x="2488281" y="2790363"/>
            <a:ext cx="7215437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Montserrat" pitchFamily="2" charset="77"/>
              </a:rPr>
              <a:t>SO… WHAT NOW?</a:t>
            </a:r>
          </a:p>
          <a:p>
            <a:pPr algn="ctr"/>
            <a:r>
              <a:rPr lang="en-US" sz="3700" b="1" dirty="0">
                <a:latin typeface="Montserrat" pitchFamily="2" charset="77"/>
              </a:rPr>
              <a:t>NEW DETECTION CHANNEL!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8D629-BB44-0A45-951A-3EF568A82076}"/>
              </a:ext>
            </a:extLst>
          </p:cNvPr>
          <p:cNvSpPr/>
          <p:nvPr/>
        </p:nvSpPr>
        <p:spPr>
          <a:xfrm>
            <a:off x="5467463" y="4570967"/>
            <a:ext cx="125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Montserrat" pitchFamily="2" charset="77"/>
              </a:rPr>
              <a:t>Phonons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85D561-4853-184A-B4FC-5487578C5504}"/>
              </a:ext>
            </a:extLst>
          </p:cNvPr>
          <p:cNvSpPr/>
          <p:nvPr/>
        </p:nvSpPr>
        <p:spPr>
          <a:xfrm>
            <a:off x="5742376" y="4695251"/>
            <a:ext cx="7072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5400" b="1" dirty="0">
                <a:latin typeface="Montserrat" pitchFamily="2" charset="77"/>
              </a:rPr>
              <a:t>φ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0111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6096000" y="-8534400"/>
            <a:ext cx="0" cy="1045210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6731B8-E199-D54D-BC27-2826B0C6932A}"/>
              </a:ext>
            </a:extLst>
          </p:cNvPr>
          <p:cNvCxnSpPr>
            <a:cxnSpLocks/>
          </p:cNvCxnSpPr>
          <p:nvPr/>
        </p:nvCxnSpPr>
        <p:spPr>
          <a:xfrm>
            <a:off x="6096000" y="5989594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DB8D629-BB44-0A45-951A-3EF568A82076}"/>
              </a:ext>
            </a:extLst>
          </p:cNvPr>
          <p:cNvSpPr/>
          <p:nvPr/>
        </p:nvSpPr>
        <p:spPr>
          <a:xfrm>
            <a:off x="5450005" y="3904439"/>
            <a:ext cx="125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Phonons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85D561-4853-184A-B4FC-5487578C5504}"/>
              </a:ext>
            </a:extLst>
          </p:cNvPr>
          <p:cNvSpPr/>
          <p:nvPr/>
        </p:nvSpPr>
        <p:spPr>
          <a:xfrm>
            <a:off x="5724920" y="2981109"/>
            <a:ext cx="7072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5400" b="1" dirty="0">
                <a:solidFill>
                  <a:schemeClr val="bg1"/>
                </a:solidFill>
                <a:latin typeface="Montserrat" pitchFamily="2" charset="77"/>
              </a:rPr>
              <a:t>φ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0665FD-1C74-BC4E-B2C0-7EF1C62C62D5}"/>
              </a:ext>
            </a:extLst>
          </p:cNvPr>
          <p:cNvSpPr/>
          <p:nvPr/>
        </p:nvSpPr>
        <p:spPr>
          <a:xfrm>
            <a:off x="4939448" y="4273771"/>
            <a:ext cx="227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Particles of Sound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59AC9-5DF0-CF4C-A0FC-0589A5C8E54D}"/>
              </a:ext>
            </a:extLst>
          </p:cNvPr>
          <p:cNvSpPr/>
          <p:nvPr/>
        </p:nvSpPr>
        <p:spPr>
          <a:xfrm>
            <a:off x="1153217" y="2701044"/>
            <a:ext cx="13773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EASY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 SOLIDS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F6009-2579-DC48-81AA-8D208DFD9859}"/>
              </a:ext>
            </a:extLst>
          </p:cNvPr>
          <p:cNvSpPr/>
          <p:nvPr/>
        </p:nvSpPr>
        <p:spPr>
          <a:xfrm>
            <a:off x="9633782" y="2701044"/>
            <a:ext cx="1486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HARD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IN LIQUIDS</a:t>
            </a:r>
          </a:p>
        </p:txBody>
      </p:sp>
      <p:pic>
        <p:nvPicPr>
          <p:cNvPr id="6" name="Graphic 5" descr="Cube outline">
            <a:extLst>
              <a:ext uri="{FF2B5EF4-FFF2-40B4-BE49-F238E27FC236}">
                <a16:creationId xmlns:a16="http://schemas.microsoft.com/office/drawing/2014/main" id="{24B5DEDA-AD66-E94D-AD88-7CF75D7473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4667" y="1641763"/>
            <a:ext cx="914400" cy="914400"/>
          </a:xfrm>
          <a:prstGeom prst="rect">
            <a:avLst/>
          </a:prstGeom>
        </p:spPr>
      </p:pic>
      <p:pic>
        <p:nvPicPr>
          <p:cNvPr id="12" name="Graphic 11" descr="Water outline">
            <a:extLst>
              <a:ext uri="{FF2B5EF4-FFF2-40B4-BE49-F238E27FC236}">
                <a16:creationId xmlns:a16="http://schemas.microsoft.com/office/drawing/2014/main" id="{F0E31EBF-51F2-2948-ACC8-5781C9132E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19734" y="1641763"/>
            <a:ext cx="914400" cy="914400"/>
          </a:xfrm>
          <a:prstGeom prst="rect">
            <a:avLst/>
          </a:prstGeom>
        </p:spPr>
      </p:pic>
      <p:pic>
        <p:nvPicPr>
          <p:cNvPr id="20" name="Graphic 19" descr="No sign outline">
            <a:extLst>
              <a:ext uri="{FF2B5EF4-FFF2-40B4-BE49-F238E27FC236}">
                <a16:creationId xmlns:a16="http://schemas.microsoft.com/office/drawing/2014/main" id="{26069060-7493-3147-9A3E-D3E1DC8E63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9293" y="1413163"/>
            <a:ext cx="1415281" cy="14152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2956B8-E4E8-1749-A327-7D7992411A6E}"/>
              </a:ext>
            </a:extLst>
          </p:cNvPr>
          <p:cNvSpPr/>
          <p:nvPr/>
        </p:nvSpPr>
        <p:spPr>
          <a:xfrm>
            <a:off x="1014557" y="4191262"/>
            <a:ext cx="16546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CRESST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EDELWEISS</a:t>
            </a:r>
          </a:p>
          <a:p>
            <a:r>
              <a:rPr lang="en-US" dirty="0" err="1">
                <a:solidFill>
                  <a:schemeClr val="bg1"/>
                </a:solidFill>
                <a:latin typeface="Montserrat" pitchFamily="2" charset="77"/>
              </a:rPr>
              <a:t>SuperCDMS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8FBACD-E98B-334D-B57A-370F132CA09C}"/>
              </a:ext>
            </a:extLst>
          </p:cNvPr>
          <p:cNvSpPr/>
          <p:nvPr/>
        </p:nvSpPr>
        <p:spPr>
          <a:xfrm>
            <a:off x="9487907" y="4191262"/>
            <a:ext cx="18069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PICASSO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PICO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Superfluid He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High Energy </a:t>
            </a:r>
            <a:r>
              <a:rPr lang="el-GR" dirty="0">
                <a:solidFill>
                  <a:schemeClr val="bg1"/>
                </a:solidFill>
                <a:latin typeface="Montserrat" pitchFamily="2" charset="77"/>
              </a:rPr>
              <a:t>ν</a:t>
            </a:r>
            <a:endParaRPr lang="en-US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61576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791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PHONONS?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096000" y="-2151106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EC3460-15A6-2F4C-85D9-6DB22947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984924" y="3213953"/>
            <a:ext cx="2222152" cy="4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E28B5-8FFD-8C4A-9D81-856B203D5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0500"/>
            <a:ext cx="4851400" cy="214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93072-DBCD-F14A-83D7-C711E0766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412" y="3157416"/>
            <a:ext cx="6642100" cy="3390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C3664F-1A8C-3045-979E-A87214DEFD38}"/>
              </a:ext>
            </a:extLst>
          </p:cNvPr>
          <p:cNvCxnSpPr>
            <a:cxnSpLocks/>
          </p:cNvCxnSpPr>
          <p:nvPr/>
        </p:nvCxnSpPr>
        <p:spPr>
          <a:xfrm>
            <a:off x="11099800" y="2535194"/>
            <a:ext cx="3708400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EFBC0E-C342-4045-9DF2-8112627460BC}"/>
              </a:ext>
            </a:extLst>
          </p:cNvPr>
          <p:cNvCxnSpPr>
            <a:cxnSpLocks/>
          </p:cNvCxnSpPr>
          <p:nvPr/>
        </p:nvCxnSpPr>
        <p:spPr>
          <a:xfrm>
            <a:off x="4800600" y="6345637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47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3874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DECAY / DAMPING?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C3664F-1A8C-3045-979E-A87214DEFD38}"/>
              </a:ext>
            </a:extLst>
          </p:cNvPr>
          <p:cNvCxnSpPr>
            <a:cxnSpLocks/>
          </p:cNvCxnSpPr>
          <p:nvPr/>
        </p:nvCxnSpPr>
        <p:spPr>
          <a:xfrm>
            <a:off x="-838200" y="2535194"/>
            <a:ext cx="3708400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4E3721C-1519-094A-81D5-615724BFC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00" y="1749356"/>
            <a:ext cx="5778499" cy="18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4C1A49-4911-094A-B8EA-8E4298A6F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79" y="1749356"/>
            <a:ext cx="2523521" cy="10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B5944-2964-9B44-A268-83B1F215BA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199" y="678753"/>
            <a:ext cx="2077126" cy="923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B94DC-EEF9-7447-BDEE-4BDDC1755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625611">
            <a:off x="7825425" y="1419489"/>
            <a:ext cx="1892300" cy="1320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5AB78D-FE5C-4E47-8F03-5F76AF44A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314" y="2632900"/>
            <a:ext cx="1595985" cy="1423446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AEE4375-9FB8-894F-930D-61C7796A7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988" y="4837668"/>
            <a:ext cx="2860024" cy="10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660E79-1331-B04A-B739-2835503A6D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3599" y="4056347"/>
            <a:ext cx="3705296" cy="274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55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993072-DBCD-F14A-83D7-C711E0766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2" y="3157416"/>
            <a:ext cx="6642100" cy="33909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0DB7FB17-43BA-A44F-B699-592DF2725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625" y="2932642"/>
            <a:ext cx="4730573" cy="9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791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PHONONS?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096000" y="-2151106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EC3460-15A6-2F4C-85D9-6DB229478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4984924" y="3213953"/>
            <a:ext cx="2222152" cy="43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E28B5-8FFD-8C4A-9D81-856B203D5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60500"/>
            <a:ext cx="4851400" cy="21463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C3664F-1A8C-3045-979E-A87214DEFD38}"/>
              </a:ext>
            </a:extLst>
          </p:cNvPr>
          <p:cNvCxnSpPr>
            <a:cxnSpLocks/>
          </p:cNvCxnSpPr>
          <p:nvPr/>
        </p:nvCxnSpPr>
        <p:spPr>
          <a:xfrm>
            <a:off x="11099800" y="2535194"/>
            <a:ext cx="3708400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EFBC0E-C342-4045-9DF2-8112627460BC}"/>
              </a:ext>
            </a:extLst>
          </p:cNvPr>
          <p:cNvCxnSpPr>
            <a:cxnSpLocks/>
          </p:cNvCxnSpPr>
          <p:nvPr/>
        </p:nvCxnSpPr>
        <p:spPr>
          <a:xfrm>
            <a:off x="4800600" y="6345637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58288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898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PARTICLES?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EFBC0E-C342-4045-9DF2-8112627460BC}"/>
              </a:ext>
            </a:extLst>
          </p:cNvPr>
          <p:cNvCxnSpPr>
            <a:cxnSpLocks/>
          </p:cNvCxnSpPr>
          <p:nvPr/>
        </p:nvCxnSpPr>
        <p:spPr>
          <a:xfrm>
            <a:off x="4800600" y="-2176063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7F30509-8DEC-8748-98AF-3C04B1811A25}"/>
              </a:ext>
            </a:extLst>
          </p:cNvPr>
          <p:cNvSpPr txBox="1"/>
          <p:nvPr/>
        </p:nvSpPr>
        <p:spPr>
          <a:xfrm>
            <a:off x="326327" y="1884397"/>
            <a:ext cx="3927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STEP 1: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HEAT CREATES SOUND</a:t>
            </a: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2857E86C-3DCD-5B43-9F2F-23F470BE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92" y="1884397"/>
            <a:ext cx="4824140" cy="99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A59FAB78-A2E5-8240-B2A4-3909A62A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00" y="3804340"/>
            <a:ext cx="1764970" cy="12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7637CED4-400C-3145-BBFF-896E148AB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292" y="3816138"/>
            <a:ext cx="3300615" cy="99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0157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299</Words>
  <Application>Microsoft Macintosh PowerPoint</Application>
  <PresentationFormat>Widescreen</PresentationFormat>
  <Paragraphs>86</Paragraphs>
  <Slides>26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Oikono</dc:creator>
  <cp:lastModifiedBy>Panos Oikono</cp:lastModifiedBy>
  <cp:revision>8</cp:revision>
  <dcterms:created xsi:type="dcterms:W3CDTF">2021-09-11T17:47:27Z</dcterms:created>
  <dcterms:modified xsi:type="dcterms:W3CDTF">2021-09-13T01:56:42Z</dcterms:modified>
</cp:coreProperties>
</file>